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9144000" cy="6858000" type="screen4x3"/>
  <p:notesSz cx="6950075" cy="92360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CEA"/>
    <a:srgbClr val="67C0BB"/>
    <a:srgbClr val="B9E1C8"/>
    <a:srgbClr val="179A48"/>
    <a:srgbClr val="FAD6D6"/>
    <a:srgbClr val="E96264"/>
    <a:srgbClr val="F9D3D3"/>
    <a:srgbClr val="E96365"/>
    <a:srgbClr val="C4D5EB"/>
    <a:srgbClr val="5D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C9C0-D670-4567-A015-4E996B95CE4A}" type="datetimeFigureOut">
              <a:rPr lang="es-MX" smtClean="0"/>
              <a:t>22/06/2016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D36E-FC59-40E4-BEBD-27FF6329A29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3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C9C0-D670-4567-A015-4E996B95CE4A}" type="datetimeFigureOut">
              <a:rPr lang="es-MX" smtClean="0"/>
              <a:t>22/06/2016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D36E-FC59-40E4-BEBD-27FF6329A29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676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C9C0-D670-4567-A015-4E996B95CE4A}" type="datetimeFigureOut">
              <a:rPr lang="es-MX" smtClean="0"/>
              <a:t>22/06/2016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D36E-FC59-40E4-BEBD-27FF6329A29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155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C9C0-D670-4567-A015-4E996B95CE4A}" type="datetimeFigureOut">
              <a:rPr lang="es-MX" smtClean="0"/>
              <a:t>22/06/2016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D36E-FC59-40E4-BEBD-27FF6329A29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728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C9C0-D670-4567-A015-4E996B95CE4A}" type="datetimeFigureOut">
              <a:rPr lang="es-MX" smtClean="0"/>
              <a:t>22/06/2016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D36E-FC59-40E4-BEBD-27FF6329A29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64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C9C0-D670-4567-A015-4E996B95CE4A}" type="datetimeFigureOut">
              <a:rPr lang="es-MX" smtClean="0"/>
              <a:t>22/06/2016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D36E-FC59-40E4-BEBD-27FF6329A29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522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C9C0-D670-4567-A015-4E996B95CE4A}" type="datetimeFigureOut">
              <a:rPr lang="es-MX" smtClean="0"/>
              <a:t>22/06/2016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D36E-FC59-40E4-BEBD-27FF6329A29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890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C9C0-D670-4567-A015-4E996B95CE4A}" type="datetimeFigureOut">
              <a:rPr lang="es-MX" smtClean="0"/>
              <a:t>22/06/2016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D36E-FC59-40E4-BEBD-27FF6329A29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903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C9C0-D670-4567-A015-4E996B95CE4A}" type="datetimeFigureOut">
              <a:rPr lang="es-MX" smtClean="0"/>
              <a:t>22/06/2016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D36E-FC59-40E4-BEBD-27FF6329A29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793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C9C0-D670-4567-A015-4E996B95CE4A}" type="datetimeFigureOut">
              <a:rPr lang="es-MX" smtClean="0"/>
              <a:t>22/06/2016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D36E-FC59-40E4-BEBD-27FF6329A29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113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C9C0-D670-4567-A015-4E996B95CE4A}" type="datetimeFigureOut">
              <a:rPr lang="es-MX" smtClean="0"/>
              <a:t>22/06/2016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DD36E-FC59-40E4-BEBD-27FF6329A29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865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DC9C0-D670-4567-A015-4E996B95CE4A}" type="datetimeFigureOut">
              <a:rPr lang="es-MX" smtClean="0"/>
              <a:t>22/06/2016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DD36E-FC59-40E4-BEBD-27FF6329A29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906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97" y="1421880"/>
            <a:ext cx="3971407" cy="92198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3061539"/>
            <a:ext cx="9144000" cy="1232090"/>
          </a:xfrm>
          <a:prstGeom prst="rect">
            <a:avLst/>
          </a:prstGeom>
          <a:solidFill>
            <a:srgbClr val="009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/>
              <a:t>GRUPO DE TRABAJO DE INFORMACIÓN GEOGRÁFICA Y DEL MEDIO AMBIENTE</a:t>
            </a:r>
            <a:endParaRPr lang="es-MX" sz="3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-522594" y="2576250"/>
            <a:ext cx="1020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COMITÉ ESTATAL DE INFORMACIÓN DE ESTADÍSTICA Y GEOGRÁFICA DEL ESTADO DE BAJA CALIFORNIA SUR</a:t>
            </a:r>
            <a:endParaRPr lang="es-MX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67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4542"/>
            <a:ext cx="3214998" cy="74637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64542"/>
            <a:ext cx="5318975" cy="746377"/>
          </a:xfrm>
          <a:prstGeom prst="rect">
            <a:avLst/>
          </a:prstGeom>
          <a:solidFill>
            <a:srgbClr val="5D67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CONFORMACIÓN DEL GRUPO DE TRABAJO DE INFORMACIÓN </a:t>
            </a:r>
            <a:r>
              <a:rPr lang="es-MX" dirty="0"/>
              <a:t>GEOGRÁFICA Y DEL MEDIO AMBIENTE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2669147" y="1141717"/>
            <a:ext cx="3805706" cy="1627187"/>
            <a:chOff x="2324636" y="1528085"/>
            <a:chExt cx="3805706" cy="1627187"/>
          </a:xfrm>
        </p:grpSpPr>
        <p:sp>
          <p:nvSpPr>
            <p:cNvPr id="11" name="Anillo 10"/>
            <p:cNvSpPr/>
            <p:nvPr/>
          </p:nvSpPr>
          <p:spPr>
            <a:xfrm>
              <a:off x="2324636" y="1528085"/>
              <a:ext cx="1627213" cy="1627187"/>
            </a:xfrm>
            <a:prstGeom prst="donut">
              <a:avLst>
                <a:gd name="adj" fmla="val 110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3433039" y="1607458"/>
              <a:ext cx="2697303" cy="1468439"/>
            </a:xfrm>
            <a:prstGeom prst="rect">
              <a:avLst/>
            </a:prstGeom>
            <a:solidFill>
              <a:srgbClr val="C4D5E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s-MX" sz="1400" b="1" dirty="0" smtClean="0">
                  <a:solidFill>
                    <a:schemeClr val="bg2">
                      <a:lumMod val="25000"/>
                    </a:schemeClr>
                  </a:solidFill>
                </a:rPr>
                <a:t> Secretarios </a:t>
              </a:r>
              <a:r>
                <a:rPr lang="es-MX" sz="1400" b="1" dirty="0">
                  <a:solidFill>
                    <a:schemeClr val="bg2">
                      <a:lumMod val="25000"/>
                    </a:schemeClr>
                  </a:solidFill>
                </a:rPr>
                <a:t>de SEPUIT </a:t>
              </a:r>
            </a:p>
            <a:p>
              <a:pPr algn="ctr"/>
              <a:r>
                <a:rPr lang="es-MX" sz="1400" b="1" dirty="0">
                  <a:solidFill>
                    <a:schemeClr val="bg2">
                      <a:lumMod val="25000"/>
                    </a:schemeClr>
                  </a:solidFill>
                </a:rPr>
                <a:t>y SDEMARN</a:t>
              </a:r>
            </a:p>
          </p:txBody>
        </p:sp>
        <p:sp>
          <p:nvSpPr>
            <p:cNvPr id="13" name="Forma libre 12"/>
            <p:cNvSpPr/>
            <p:nvPr/>
          </p:nvSpPr>
          <p:spPr>
            <a:xfrm>
              <a:off x="2503677" y="1707124"/>
              <a:ext cx="1269130" cy="1269110"/>
            </a:xfrm>
            <a:custGeom>
              <a:avLst/>
              <a:gdLst>
                <a:gd name="connsiteX0" fmla="*/ 0 w 1269130"/>
                <a:gd name="connsiteY0" fmla="*/ 634555 h 1269110"/>
                <a:gd name="connsiteX1" fmla="*/ 634565 w 1269130"/>
                <a:gd name="connsiteY1" fmla="*/ 0 h 1269110"/>
                <a:gd name="connsiteX2" fmla="*/ 1269130 w 1269130"/>
                <a:gd name="connsiteY2" fmla="*/ 634555 h 1269110"/>
                <a:gd name="connsiteX3" fmla="*/ 634565 w 1269130"/>
                <a:gd name="connsiteY3" fmla="*/ 1269110 h 1269110"/>
                <a:gd name="connsiteX4" fmla="*/ 0 w 1269130"/>
                <a:gd name="connsiteY4" fmla="*/ 634555 h 126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130" h="1269110">
                  <a:moveTo>
                    <a:pt x="0" y="634555"/>
                  </a:moveTo>
                  <a:cubicBezTo>
                    <a:pt x="0" y="284100"/>
                    <a:pt x="284104" y="0"/>
                    <a:pt x="634565" y="0"/>
                  </a:cubicBezTo>
                  <a:cubicBezTo>
                    <a:pt x="985026" y="0"/>
                    <a:pt x="1269130" y="284100"/>
                    <a:pt x="1269130" y="634555"/>
                  </a:cubicBezTo>
                  <a:cubicBezTo>
                    <a:pt x="1269130" y="985010"/>
                    <a:pt x="985026" y="1269110"/>
                    <a:pt x="634565" y="1269110"/>
                  </a:cubicBezTo>
                  <a:cubicBezTo>
                    <a:pt x="284104" y="1269110"/>
                    <a:pt x="0" y="985010"/>
                    <a:pt x="0" y="63455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860" tIns="185857" rIns="185860" bIns="185857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Líder de Grupo</a:t>
              </a:r>
              <a:endParaRPr lang="es-MX" sz="1600" b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524029" y="3011059"/>
            <a:ext cx="6095940" cy="3514679"/>
            <a:chOff x="1524029" y="3011059"/>
            <a:chExt cx="6095940" cy="3514679"/>
          </a:xfrm>
        </p:grpSpPr>
        <p:sp>
          <p:nvSpPr>
            <p:cNvPr id="19" name="Forma libre 18"/>
            <p:cNvSpPr/>
            <p:nvPr/>
          </p:nvSpPr>
          <p:spPr>
            <a:xfrm>
              <a:off x="1524029" y="3011059"/>
              <a:ext cx="2848570" cy="374400"/>
            </a:xfrm>
            <a:custGeom>
              <a:avLst/>
              <a:gdLst>
                <a:gd name="connsiteX0" fmla="*/ 0 w 2848570"/>
                <a:gd name="connsiteY0" fmla="*/ 0 h 374400"/>
                <a:gd name="connsiteX1" fmla="*/ 2848570 w 2848570"/>
                <a:gd name="connsiteY1" fmla="*/ 0 h 374400"/>
                <a:gd name="connsiteX2" fmla="*/ 2848570 w 2848570"/>
                <a:gd name="connsiteY2" fmla="*/ 374400 h 374400"/>
                <a:gd name="connsiteX3" fmla="*/ 0 w 2848570"/>
                <a:gd name="connsiteY3" fmla="*/ 374400 h 374400"/>
                <a:gd name="connsiteX4" fmla="*/ 0 w 2848570"/>
                <a:gd name="connsiteY4" fmla="*/ 0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8570" h="374400">
                  <a:moveTo>
                    <a:pt x="0" y="0"/>
                  </a:moveTo>
                  <a:lnTo>
                    <a:pt x="2848570" y="0"/>
                  </a:lnTo>
                  <a:lnTo>
                    <a:pt x="2848570" y="374400"/>
                  </a:lnTo>
                  <a:lnTo>
                    <a:pt x="0" y="37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6365"/>
            </a:solidFill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kern="1200" dirty="0" smtClean="0"/>
                <a:t>Integrantes</a:t>
              </a:r>
              <a:endParaRPr lang="es-MX" b="1" kern="1200" dirty="0"/>
            </a:p>
          </p:txBody>
        </p:sp>
        <p:sp>
          <p:nvSpPr>
            <p:cNvPr id="20" name="Forma libre 19"/>
            <p:cNvSpPr/>
            <p:nvPr/>
          </p:nvSpPr>
          <p:spPr>
            <a:xfrm>
              <a:off x="1524029" y="3385459"/>
              <a:ext cx="2848570" cy="3140279"/>
            </a:xfrm>
            <a:custGeom>
              <a:avLst/>
              <a:gdLst>
                <a:gd name="connsiteX0" fmla="*/ 0 w 2848570"/>
                <a:gd name="connsiteY0" fmla="*/ 0 h 3140279"/>
                <a:gd name="connsiteX1" fmla="*/ 2848570 w 2848570"/>
                <a:gd name="connsiteY1" fmla="*/ 0 h 3140279"/>
                <a:gd name="connsiteX2" fmla="*/ 2848570 w 2848570"/>
                <a:gd name="connsiteY2" fmla="*/ 3140279 h 3140279"/>
                <a:gd name="connsiteX3" fmla="*/ 0 w 2848570"/>
                <a:gd name="connsiteY3" fmla="*/ 3140279 h 3140279"/>
                <a:gd name="connsiteX4" fmla="*/ 0 w 2848570"/>
                <a:gd name="connsiteY4" fmla="*/ 0 h 314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8570" h="3140279">
                  <a:moveTo>
                    <a:pt x="0" y="0"/>
                  </a:moveTo>
                  <a:lnTo>
                    <a:pt x="2848570" y="0"/>
                  </a:lnTo>
                  <a:lnTo>
                    <a:pt x="2848570" y="3140279"/>
                  </a:lnTo>
                  <a:lnTo>
                    <a:pt x="0" y="3140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3D3"/>
            </a:solidFill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387450" indent="-171450">
                <a:buFont typeface="Arial" panose="020B0604020202020204" pitchFamily="34" charset="0"/>
                <a:buChar char="•"/>
              </a:pPr>
              <a:endParaRPr lang="es-MX" sz="1200" dirty="0" smtClean="0"/>
            </a:p>
            <a:p>
              <a:pPr marL="387450" indent="-171450">
                <a:buFont typeface="Arial" panose="020B0604020202020204" pitchFamily="34" charset="0"/>
                <a:buChar char="•"/>
              </a:pPr>
              <a:endParaRPr lang="es-MX" sz="1200" dirty="0"/>
            </a:p>
            <a:p>
              <a:pPr marL="387450" indent="-171450">
                <a:buFont typeface="Arial" panose="020B0604020202020204" pitchFamily="34" charset="0"/>
                <a:buChar char="•"/>
              </a:pPr>
              <a:r>
                <a:rPr lang="es-MX" sz="1400" dirty="0" smtClean="0"/>
                <a:t>SEPUIT</a:t>
              </a:r>
              <a:endParaRPr lang="es-MX" sz="1400" dirty="0"/>
            </a:p>
            <a:p>
              <a:pPr marL="387450" indent="-171450">
                <a:buFont typeface="Arial" panose="020B0604020202020204" pitchFamily="34" charset="0"/>
                <a:buChar char="•"/>
              </a:pPr>
              <a:r>
                <a:rPr lang="es-MX" sz="1400" dirty="0"/>
                <a:t>CEA</a:t>
              </a:r>
            </a:p>
            <a:p>
              <a:pPr marL="387450" indent="-171450">
                <a:buFont typeface="Arial" panose="020B0604020202020204" pitchFamily="34" charset="0"/>
                <a:buChar char="•"/>
              </a:pPr>
              <a:r>
                <a:rPr lang="es-MX" sz="1400" dirty="0"/>
                <a:t>Subsecretaría de Protección Civil</a:t>
              </a:r>
            </a:p>
            <a:p>
              <a:pPr marL="387450" indent="-171450">
                <a:buFont typeface="Arial" panose="020B0604020202020204" pitchFamily="34" charset="0"/>
                <a:buChar char="•"/>
              </a:pPr>
              <a:r>
                <a:rPr lang="es-MX" sz="1400" dirty="0"/>
                <a:t>Dir. de Energía y Telecom. de la SEPUIT</a:t>
              </a:r>
            </a:p>
            <a:p>
              <a:pPr marL="387450" indent="-171450">
                <a:buFont typeface="Arial" panose="020B0604020202020204" pitchFamily="34" charset="0"/>
                <a:buChar char="•"/>
              </a:pPr>
              <a:r>
                <a:rPr lang="es-MX" sz="1400" dirty="0"/>
                <a:t>Subsecretaría de Medio Ambiente y Recursos Naturales (SDEMARN)</a:t>
              </a:r>
            </a:p>
            <a:p>
              <a:pPr marL="387450" indent="-171450">
                <a:buFont typeface="Arial" panose="020B0604020202020204" pitchFamily="34" charset="0"/>
                <a:buChar char="•"/>
              </a:pPr>
              <a:r>
                <a:rPr lang="es-MX" sz="1400" dirty="0" smtClean="0"/>
                <a:t>5 Ayuntamientos</a:t>
              </a:r>
              <a:endParaRPr lang="es-MX" sz="1400" dirty="0"/>
            </a:p>
          </p:txBody>
        </p:sp>
        <p:sp>
          <p:nvSpPr>
            <p:cNvPr id="21" name="Forma libre 20"/>
            <p:cNvSpPr/>
            <p:nvPr/>
          </p:nvSpPr>
          <p:spPr>
            <a:xfrm>
              <a:off x="4771399" y="3011059"/>
              <a:ext cx="2848570" cy="374400"/>
            </a:xfrm>
            <a:custGeom>
              <a:avLst/>
              <a:gdLst>
                <a:gd name="connsiteX0" fmla="*/ 0 w 2848570"/>
                <a:gd name="connsiteY0" fmla="*/ 0 h 374400"/>
                <a:gd name="connsiteX1" fmla="*/ 2848570 w 2848570"/>
                <a:gd name="connsiteY1" fmla="*/ 0 h 374400"/>
                <a:gd name="connsiteX2" fmla="*/ 2848570 w 2848570"/>
                <a:gd name="connsiteY2" fmla="*/ 374400 h 374400"/>
                <a:gd name="connsiteX3" fmla="*/ 0 w 2848570"/>
                <a:gd name="connsiteY3" fmla="*/ 374400 h 374400"/>
                <a:gd name="connsiteX4" fmla="*/ 0 w 2848570"/>
                <a:gd name="connsiteY4" fmla="*/ 0 h 37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8570" h="374400">
                  <a:moveTo>
                    <a:pt x="0" y="0"/>
                  </a:moveTo>
                  <a:lnTo>
                    <a:pt x="2848570" y="0"/>
                  </a:lnTo>
                  <a:lnTo>
                    <a:pt x="2848570" y="374400"/>
                  </a:lnTo>
                  <a:lnTo>
                    <a:pt x="0" y="37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9A48"/>
            </a:solidFill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600" b="1" kern="1200" dirty="0" smtClean="0"/>
                <a:t>Temas</a:t>
              </a:r>
              <a:endParaRPr lang="es-MX" sz="1600" b="1" kern="1200" dirty="0"/>
            </a:p>
          </p:txBody>
        </p:sp>
        <p:sp>
          <p:nvSpPr>
            <p:cNvPr id="22" name="Forma libre 21"/>
            <p:cNvSpPr/>
            <p:nvPr/>
          </p:nvSpPr>
          <p:spPr>
            <a:xfrm>
              <a:off x="4771399" y="3385459"/>
              <a:ext cx="2848570" cy="3140279"/>
            </a:xfrm>
            <a:custGeom>
              <a:avLst/>
              <a:gdLst>
                <a:gd name="connsiteX0" fmla="*/ 0 w 2848570"/>
                <a:gd name="connsiteY0" fmla="*/ 0 h 3140279"/>
                <a:gd name="connsiteX1" fmla="*/ 2848570 w 2848570"/>
                <a:gd name="connsiteY1" fmla="*/ 0 h 3140279"/>
                <a:gd name="connsiteX2" fmla="*/ 2848570 w 2848570"/>
                <a:gd name="connsiteY2" fmla="*/ 3140279 h 3140279"/>
                <a:gd name="connsiteX3" fmla="*/ 0 w 2848570"/>
                <a:gd name="connsiteY3" fmla="*/ 3140279 h 3140279"/>
                <a:gd name="connsiteX4" fmla="*/ 0 w 2848570"/>
                <a:gd name="connsiteY4" fmla="*/ 0 h 314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8570" h="3140279">
                  <a:moveTo>
                    <a:pt x="0" y="0"/>
                  </a:moveTo>
                  <a:lnTo>
                    <a:pt x="2848570" y="0"/>
                  </a:lnTo>
                  <a:lnTo>
                    <a:pt x="2848570" y="3140279"/>
                  </a:lnTo>
                  <a:lnTo>
                    <a:pt x="0" y="3140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E1C8"/>
            </a:solidFill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315450" indent="-171450">
                <a:buFont typeface="Arial" panose="020B0604020202020204" pitchFamily="34" charset="0"/>
                <a:buChar char="•"/>
              </a:pPr>
              <a:endParaRPr lang="es-MX" sz="1200" dirty="0" smtClean="0"/>
            </a:p>
            <a:p>
              <a:pPr marL="315450" indent="-171450">
                <a:buFont typeface="Arial" panose="020B0604020202020204" pitchFamily="34" charset="0"/>
                <a:buChar char="•"/>
              </a:pPr>
              <a:endParaRPr lang="es-MX" sz="1200" dirty="0"/>
            </a:p>
            <a:p>
              <a:pPr marL="315450" indent="-171450">
                <a:buFont typeface="Arial" panose="020B0604020202020204" pitchFamily="34" charset="0"/>
                <a:buChar char="•"/>
              </a:pPr>
              <a:r>
                <a:rPr lang="es-MX" sz="1400" dirty="0" smtClean="0"/>
                <a:t>Agua</a:t>
              </a:r>
              <a:endParaRPr lang="es-MX" sz="1400" dirty="0"/>
            </a:p>
            <a:p>
              <a:pPr marL="315450" indent="-171450">
                <a:buFont typeface="Arial" panose="020B0604020202020204" pitchFamily="34" charset="0"/>
                <a:buChar char="•"/>
              </a:pPr>
              <a:r>
                <a:rPr lang="es-MX" sz="1400" dirty="0"/>
                <a:t>Cambio climático</a:t>
              </a:r>
            </a:p>
            <a:p>
              <a:pPr marL="315450" indent="-171450">
                <a:buFont typeface="Arial" panose="020B0604020202020204" pitchFamily="34" charset="0"/>
                <a:buChar char="•"/>
              </a:pPr>
              <a:r>
                <a:rPr lang="es-MX" sz="1400" dirty="0"/>
                <a:t>Información geográfica </a:t>
              </a:r>
              <a:r>
                <a:rPr lang="es-MX" sz="1400" dirty="0" smtClean="0"/>
                <a:t>básica</a:t>
              </a:r>
            </a:p>
            <a:p>
              <a:pPr marL="315450" indent="-171450">
                <a:buFont typeface="Arial" panose="020B0604020202020204" pitchFamily="34" charset="0"/>
                <a:buChar char="•"/>
              </a:pPr>
              <a:r>
                <a:rPr lang="es-MX" sz="1400" dirty="0" smtClean="0"/>
                <a:t>Planeación y Ordenamiento Territorial</a:t>
              </a:r>
              <a:endParaRPr lang="es-MX" sz="1400" dirty="0"/>
            </a:p>
            <a:p>
              <a:pPr marL="315450" indent="-171450">
                <a:buFont typeface="Arial" panose="020B0604020202020204" pitchFamily="34" charset="0"/>
                <a:buChar char="•"/>
              </a:pPr>
              <a:r>
                <a:rPr lang="es-MX" sz="1400" dirty="0"/>
                <a:t>Sector </a:t>
              </a:r>
              <a:r>
                <a:rPr lang="es-MX" sz="1400" dirty="0" smtClean="0"/>
                <a:t>energético</a:t>
              </a:r>
            </a:p>
            <a:p>
              <a:pPr marL="315450" indent="-171450">
                <a:buFont typeface="Arial" panose="020B0604020202020204" pitchFamily="34" charset="0"/>
                <a:buChar char="•"/>
              </a:pPr>
              <a:r>
                <a:rPr lang="es-MX" sz="1400" dirty="0" smtClean="0"/>
                <a:t>Gestión Integral de Riesgos</a:t>
              </a:r>
              <a:endParaRPr lang="es-MX" sz="1400" dirty="0"/>
            </a:p>
            <a:p>
              <a:pPr marL="315450" indent="-171450">
                <a:buFont typeface="Arial" panose="020B0604020202020204" pitchFamily="34" charset="0"/>
                <a:buChar char="•"/>
              </a:pPr>
              <a:r>
                <a:rPr lang="es-MX" sz="1400" dirty="0"/>
                <a:t>Uso del suelo, vegetación y recursos naturales</a:t>
              </a:r>
            </a:p>
            <a:p>
              <a:pPr marL="315450" indent="-171450">
                <a:buFont typeface="Arial" panose="020B0604020202020204" pitchFamily="34" charset="0"/>
                <a:buChar char="•"/>
              </a:pPr>
              <a:r>
                <a:rPr lang="es-MX" sz="1400" dirty="0" smtClean="0"/>
                <a:t>Emisiones</a:t>
              </a:r>
              <a:r>
                <a:rPr lang="es-MX" sz="1400" dirty="0"/>
                <a:t>, residuos y </a:t>
              </a:r>
              <a:r>
                <a:rPr lang="es-MX" sz="1400" dirty="0" smtClean="0"/>
                <a:t>sustancias</a:t>
              </a:r>
            </a:p>
            <a:p>
              <a:pPr marL="315450" indent="-171450">
                <a:buFont typeface="Arial" panose="020B0604020202020204" pitchFamily="34" charset="0"/>
                <a:buChar char="•"/>
              </a:pPr>
              <a:r>
                <a:rPr lang="es-MX" sz="1400" dirty="0" smtClean="0"/>
                <a:t>Información </a:t>
              </a:r>
              <a:r>
                <a:rPr lang="es-MX" sz="1400" dirty="0"/>
                <a:t>catastral y </a:t>
              </a:r>
              <a:r>
                <a:rPr lang="es-MX" sz="1400" dirty="0" smtClean="0"/>
                <a:t>registral</a:t>
              </a:r>
              <a:endParaRPr lang="es-MX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7695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4542"/>
            <a:ext cx="3214998" cy="74637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64542"/>
            <a:ext cx="5318975" cy="746377"/>
          </a:xfrm>
          <a:prstGeom prst="rect">
            <a:avLst/>
          </a:prstGeom>
          <a:solidFill>
            <a:srgbClr val="5D67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Gotham Book" pitchFamily="50" charset="0"/>
              </a:rPr>
              <a:t>SERVICIO ESTATAL DE INFORMACIÓN GEORREFERENCIADA</a:t>
            </a:r>
            <a:endParaRPr lang="es-MX" dirty="0">
              <a:latin typeface="Gotham Book" pitchFamily="50" charset="0"/>
            </a:endParaRPr>
          </a:p>
        </p:txBody>
      </p:sp>
      <p:pic>
        <p:nvPicPr>
          <p:cNvPr id="8" name="SEPUI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311" y="1626923"/>
            <a:ext cx="8831378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4542"/>
            <a:ext cx="3214998" cy="74637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64542"/>
            <a:ext cx="5318975" cy="746377"/>
          </a:xfrm>
          <a:prstGeom prst="rect">
            <a:avLst/>
          </a:prstGeom>
          <a:solidFill>
            <a:srgbClr val="5D67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METAS A CORTO PLAZO</a:t>
            </a:r>
            <a:endParaRPr lang="es-MX" dirty="0"/>
          </a:p>
        </p:txBody>
      </p:sp>
      <p:grpSp>
        <p:nvGrpSpPr>
          <p:cNvPr id="5" name="Grupo 4"/>
          <p:cNvGrpSpPr/>
          <p:nvPr/>
        </p:nvGrpSpPr>
        <p:grpSpPr>
          <a:xfrm>
            <a:off x="852477" y="1764407"/>
            <a:ext cx="7392070" cy="4364311"/>
            <a:chOff x="548757" y="1790164"/>
            <a:chExt cx="7392070" cy="4364311"/>
          </a:xfrm>
        </p:grpSpPr>
        <p:sp>
          <p:nvSpPr>
            <p:cNvPr id="6" name="Forma libre 5"/>
            <p:cNvSpPr/>
            <p:nvPr/>
          </p:nvSpPr>
          <p:spPr>
            <a:xfrm>
              <a:off x="1561704" y="1790164"/>
              <a:ext cx="6379123" cy="4364311"/>
            </a:xfrm>
            <a:custGeom>
              <a:avLst/>
              <a:gdLst>
                <a:gd name="connsiteX0" fmla="*/ 0 w 6379123"/>
                <a:gd name="connsiteY0" fmla="*/ 507504 h 4060031"/>
                <a:gd name="connsiteX1" fmla="*/ 4349108 w 6379123"/>
                <a:gd name="connsiteY1" fmla="*/ 507504 h 4060031"/>
                <a:gd name="connsiteX2" fmla="*/ 4349108 w 6379123"/>
                <a:gd name="connsiteY2" fmla="*/ 0 h 4060031"/>
                <a:gd name="connsiteX3" fmla="*/ 6379123 w 6379123"/>
                <a:gd name="connsiteY3" fmla="*/ 2030016 h 4060031"/>
                <a:gd name="connsiteX4" fmla="*/ 4349108 w 6379123"/>
                <a:gd name="connsiteY4" fmla="*/ 4060031 h 4060031"/>
                <a:gd name="connsiteX5" fmla="*/ 4349108 w 6379123"/>
                <a:gd name="connsiteY5" fmla="*/ 3552527 h 4060031"/>
                <a:gd name="connsiteX6" fmla="*/ 0 w 6379123"/>
                <a:gd name="connsiteY6" fmla="*/ 3552527 h 4060031"/>
                <a:gd name="connsiteX7" fmla="*/ 0 w 6379123"/>
                <a:gd name="connsiteY7" fmla="*/ 507504 h 406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9123" h="4060031">
                  <a:moveTo>
                    <a:pt x="0" y="507504"/>
                  </a:moveTo>
                  <a:lnTo>
                    <a:pt x="4349108" y="507504"/>
                  </a:lnTo>
                  <a:lnTo>
                    <a:pt x="4349108" y="0"/>
                  </a:lnTo>
                  <a:lnTo>
                    <a:pt x="6379123" y="2030016"/>
                  </a:lnTo>
                  <a:lnTo>
                    <a:pt x="4349108" y="4060031"/>
                  </a:lnTo>
                  <a:lnTo>
                    <a:pt x="4349108" y="3552527"/>
                  </a:lnTo>
                  <a:lnTo>
                    <a:pt x="0" y="3552527"/>
                  </a:lnTo>
                  <a:lnTo>
                    <a:pt x="0" y="507504"/>
                  </a:lnTo>
                  <a:close/>
                </a:path>
              </a:pathLst>
            </a:custGeom>
            <a:solidFill>
              <a:srgbClr val="D1ECEA"/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518299" rIns="1533307" bIns="518299" numCol="1" spcCol="1270" anchor="ctr" anchorCtr="0">
              <a:noAutofit/>
            </a:bodyPr>
            <a:lstStyle/>
            <a:p>
              <a:pPr marL="171450" lvl="1" indent="-171450"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es-MX" sz="1600" dirty="0" smtClean="0"/>
            </a:p>
            <a:p>
              <a:pPr marL="342900" lvl="1" indent="-342900"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lphaUcPeriod"/>
              </a:pPr>
              <a:r>
                <a:rPr lang="es-MX" sz="1400" dirty="0" smtClean="0"/>
                <a:t>Establecer </a:t>
              </a:r>
              <a:r>
                <a:rPr lang="es-MX" sz="1400" dirty="0"/>
                <a:t>un </a:t>
              </a:r>
              <a:r>
                <a:rPr lang="es-MX" sz="1400" dirty="0" smtClean="0"/>
                <a:t>Programa Anual de Trabajo para </a:t>
              </a:r>
              <a:r>
                <a:rPr lang="es-MX" sz="1400" dirty="0"/>
                <a:t>la </a:t>
              </a:r>
              <a:r>
                <a:rPr lang="es-MX" sz="1400" dirty="0" smtClean="0"/>
                <a:t>coordinación de acciones interinstitucionales, </a:t>
              </a:r>
              <a:r>
                <a:rPr lang="es-MX" sz="1400" dirty="0"/>
                <a:t>intercambio e integración de </a:t>
              </a:r>
              <a:r>
                <a:rPr lang="es-MX" sz="1400" dirty="0" smtClean="0"/>
                <a:t>información. </a:t>
              </a:r>
            </a:p>
            <a:p>
              <a:pPr marL="342900" lvl="1" indent="-342900"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lphaUcPeriod"/>
              </a:pPr>
              <a:r>
                <a:rPr lang="es-MX" sz="1400" dirty="0" smtClean="0"/>
                <a:t>Establecer criterios para homologar </a:t>
              </a:r>
              <a:r>
                <a:rPr lang="es-MX" sz="1400" dirty="0"/>
                <a:t>y </a:t>
              </a:r>
              <a:r>
                <a:rPr lang="es-MX" sz="1400" dirty="0" smtClean="0"/>
                <a:t>estandarizar toda la información que genere el Estado y los municipios bajo la misma plataforma tecnológica para </a:t>
              </a:r>
              <a:r>
                <a:rPr lang="es-MX" sz="1400" dirty="0"/>
                <a:t>la elaboración de </a:t>
              </a:r>
              <a:r>
                <a:rPr lang="es-MX" sz="1400" dirty="0" smtClean="0"/>
                <a:t>proyectos.</a:t>
              </a:r>
              <a:endParaRPr lang="es-MX" sz="1400" kern="1200" dirty="0"/>
            </a:p>
            <a:p>
              <a:pPr marL="342900" lvl="1" indent="-342900"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lphaUcPeriod"/>
              </a:pPr>
              <a:r>
                <a:rPr lang="es-MX" sz="1400" dirty="0" smtClean="0"/>
                <a:t>En coordinación con el INEGI, instrumentar programas </a:t>
              </a:r>
              <a:r>
                <a:rPr lang="es-MX" sz="1400" dirty="0"/>
                <a:t>de </a:t>
              </a:r>
              <a:r>
                <a:rPr lang="es-MX" sz="1400" dirty="0" smtClean="0"/>
                <a:t>capacitación para fortalecer las capacidades </a:t>
              </a:r>
              <a:r>
                <a:rPr lang="es-MX" sz="1400" dirty="0"/>
                <a:t>técnicas </a:t>
              </a:r>
              <a:r>
                <a:rPr lang="es-MX" sz="1400" dirty="0" smtClean="0"/>
                <a:t>del personal en el </a:t>
              </a:r>
              <a:r>
                <a:rPr lang="es-MX" sz="1400" dirty="0"/>
                <a:t>manejo y generación de información geográfica y </a:t>
              </a:r>
              <a:r>
                <a:rPr lang="es-MX" sz="1400" dirty="0" smtClean="0"/>
                <a:t>estadística.</a:t>
              </a:r>
              <a:endParaRPr lang="es-MX" sz="1400" kern="1200" dirty="0"/>
            </a:p>
            <a:p>
              <a:pPr marL="342900" lvl="1" indent="-342900"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lphaUcPeriod"/>
              </a:pPr>
              <a:r>
                <a:rPr lang="es-MX" sz="1400" dirty="0" smtClean="0"/>
                <a:t>Impulsar el uso del Servicio Estatal de Información </a:t>
              </a:r>
              <a:r>
                <a:rPr lang="es-MX" sz="1400" dirty="0" err="1" smtClean="0"/>
                <a:t>Georreferenciada</a:t>
              </a:r>
              <a:r>
                <a:rPr lang="es-MX" sz="1400" dirty="0" smtClean="0"/>
                <a:t>, así como la aportación de información </a:t>
              </a:r>
              <a:r>
                <a:rPr lang="es-MX" sz="1400" dirty="0"/>
                <a:t>a través </a:t>
              </a:r>
              <a:r>
                <a:rPr lang="es-MX" sz="1400" dirty="0" smtClean="0"/>
                <a:t>de las Dependencias Estatales y los municipios.</a:t>
              </a:r>
              <a:endParaRPr lang="es-MX" sz="14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1700" kern="1200" dirty="0"/>
            </a:p>
          </p:txBody>
        </p:sp>
        <p:sp>
          <p:nvSpPr>
            <p:cNvPr id="7" name="Forma libre 6"/>
            <p:cNvSpPr/>
            <p:nvPr/>
          </p:nvSpPr>
          <p:spPr>
            <a:xfrm>
              <a:off x="548757" y="1991412"/>
              <a:ext cx="956892" cy="4060031"/>
            </a:xfrm>
            <a:custGeom>
              <a:avLst/>
              <a:gdLst>
                <a:gd name="connsiteX0" fmla="*/ 0 w 956892"/>
                <a:gd name="connsiteY0" fmla="*/ 159485 h 4060031"/>
                <a:gd name="connsiteX1" fmla="*/ 159485 w 956892"/>
                <a:gd name="connsiteY1" fmla="*/ 0 h 4060031"/>
                <a:gd name="connsiteX2" fmla="*/ 797407 w 956892"/>
                <a:gd name="connsiteY2" fmla="*/ 0 h 4060031"/>
                <a:gd name="connsiteX3" fmla="*/ 956892 w 956892"/>
                <a:gd name="connsiteY3" fmla="*/ 159485 h 4060031"/>
                <a:gd name="connsiteX4" fmla="*/ 956892 w 956892"/>
                <a:gd name="connsiteY4" fmla="*/ 3900546 h 4060031"/>
                <a:gd name="connsiteX5" fmla="*/ 797407 w 956892"/>
                <a:gd name="connsiteY5" fmla="*/ 4060031 h 4060031"/>
                <a:gd name="connsiteX6" fmla="*/ 159485 w 956892"/>
                <a:gd name="connsiteY6" fmla="*/ 4060031 h 4060031"/>
                <a:gd name="connsiteX7" fmla="*/ 0 w 956892"/>
                <a:gd name="connsiteY7" fmla="*/ 3900546 h 4060031"/>
                <a:gd name="connsiteX8" fmla="*/ 0 w 956892"/>
                <a:gd name="connsiteY8" fmla="*/ 159485 h 406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6892" h="4060031">
                  <a:moveTo>
                    <a:pt x="0" y="159485"/>
                  </a:moveTo>
                  <a:cubicBezTo>
                    <a:pt x="0" y="71404"/>
                    <a:pt x="71404" y="0"/>
                    <a:pt x="159485" y="0"/>
                  </a:cubicBezTo>
                  <a:lnTo>
                    <a:pt x="797407" y="0"/>
                  </a:lnTo>
                  <a:cubicBezTo>
                    <a:pt x="885488" y="0"/>
                    <a:pt x="956892" y="71404"/>
                    <a:pt x="956892" y="159485"/>
                  </a:cubicBezTo>
                  <a:lnTo>
                    <a:pt x="956892" y="3900546"/>
                  </a:lnTo>
                  <a:cubicBezTo>
                    <a:pt x="956892" y="3988627"/>
                    <a:pt x="885488" y="4060031"/>
                    <a:pt x="797407" y="4060031"/>
                  </a:cubicBezTo>
                  <a:lnTo>
                    <a:pt x="159485" y="4060031"/>
                  </a:lnTo>
                  <a:cubicBezTo>
                    <a:pt x="71404" y="4060031"/>
                    <a:pt x="0" y="3988627"/>
                    <a:pt x="0" y="3900546"/>
                  </a:cubicBezTo>
                  <a:lnTo>
                    <a:pt x="0" y="159485"/>
                  </a:lnTo>
                  <a:close/>
                </a:path>
              </a:pathLst>
            </a:custGeom>
            <a:solidFill>
              <a:srgbClr val="67C0B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wordArtVert" wrap="square" lIns="138152" tIns="92432" rIns="138152" bIns="92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kern="1200" dirty="0" smtClean="0"/>
                <a:t>CORTO PLAZO</a:t>
              </a:r>
              <a:endParaRPr lang="es-MX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162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4542"/>
            <a:ext cx="3214998" cy="74637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64542"/>
            <a:ext cx="5318975" cy="746377"/>
          </a:xfrm>
          <a:prstGeom prst="rect">
            <a:avLst/>
          </a:prstGeom>
          <a:solidFill>
            <a:srgbClr val="5D67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METAS A MEDIANO PLAZO</a:t>
            </a:r>
            <a:endParaRPr lang="es-MX" dirty="0"/>
          </a:p>
        </p:txBody>
      </p:sp>
      <p:grpSp>
        <p:nvGrpSpPr>
          <p:cNvPr id="5" name="Grupo 4"/>
          <p:cNvGrpSpPr/>
          <p:nvPr/>
        </p:nvGrpSpPr>
        <p:grpSpPr>
          <a:xfrm>
            <a:off x="1071418" y="1952776"/>
            <a:ext cx="7387531" cy="4060031"/>
            <a:chOff x="535878" y="1991412"/>
            <a:chExt cx="7387531" cy="4060031"/>
          </a:xfrm>
        </p:grpSpPr>
        <p:sp>
          <p:nvSpPr>
            <p:cNvPr id="6" name="Forma libre 5"/>
            <p:cNvSpPr/>
            <p:nvPr/>
          </p:nvSpPr>
          <p:spPr>
            <a:xfrm>
              <a:off x="1544286" y="1991412"/>
              <a:ext cx="6379123" cy="4060031"/>
            </a:xfrm>
            <a:custGeom>
              <a:avLst/>
              <a:gdLst>
                <a:gd name="connsiteX0" fmla="*/ 0 w 6379123"/>
                <a:gd name="connsiteY0" fmla="*/ 507504 h 4060031"/>
                <a:gd name="connsiteX1" fmla="*/ 4349108 w 6379123"/>
                <a:gd name="connsiteY1" fmla="*/ 507504 h 4060031"/>
                <a:gd name="connsiteX2" fmla="*/ 4349108 w 6379123"/>
                <a:gd name="connsiteY2" fmla="*/ 0 h 4060031"/>
                <a:gd name="connsiteX3" fmla="*/ 6379123 w 6379123"/>
                <a:gd name="connsiteY3" fmla="*/ 2030016 h 4060031"/>
                <a:gd name="connsiteX4" fmla="*/ 4349108 w 6379123"/>
                <a:gd name="connsiteY4" fmla="*/ 4060031 h 4060031"/>
                <a:gd name="connsiteX5" fmla="*/ 4349108 w 6379123"/>
                <a:gd name="connsiteY5" fmla="*/ 3552527 h 4060031"/>
                <a:gd name="connsiteX6" fmla="*/ 0 w 6379123"/>
                <a:gd name="connsiteY6" fmla="*/ 3552527 h 4060031"/>
                <a:gd name="connsiteX7" fmla="*/ 0 w 6379123"/>
                <a:gd name="connsiteY7" fmla="*/ 507504 h 406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9123" h="4060031">
                  <a:moveTo>
                    <a:pt x="0" y="507504"/>
                  </a:moveTo>
                  <a:lnTo>
                    <a:pt x="4349108" y="507504"/>
                  </a:lnTo>
                  <a:lnTo>
                    <a:pt x="4349108" y="0"/>
                  </a:lnTo>
                  <a:lnTo>
                    <a:pt x="6379123" y="2030016"/>
                  </a:lnTo>
                  <a:lnTo>
                    <a:pt x="4349108" y="4060031"/>
                  </a:lnTo>
                  <a:lnTo>
                    <a:pt x="4349108" y="3552527"/>
                  </a:lnTo>
                  <a:lnTo>
                    <a:pt x="0" y="3552527"/>
                  </a:lnTo>
                  <a:lnTo>
                    <a:pt x="0" y="507504"/>
                  </a:lnTo>
                  <a:close/>
                </a:path>
              </a:pathLst>
            </a:custGeom>
            <a:solidFill>
              <a:srgbClr val="FAD6D6"/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518299" rIns="1533307" bIns="518299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1700" kern="12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1700" kern="1200" dirty="0"/>
            </a:p>
          </p:txBody>
        </p:sp>
        <p:sp>
          <p:nvSpPr>
            <p:cNvPr id="7" name="Forma libre 6"/>
            <p:cNvSpPr/>
            <p:nvPr/>
          </p:nvSpPr>
          <p:spPr>
            <a:xfrm>
              <a:off x="535878" y="1991412"/>
              <a:ext cx="956892" cy="4060031"/>
            </a:xfrm>
            <a:custGeom>
              <a:avLst/>
              <a:gdLst>
                <a:gd name="connsiteX0" fmla="*/ 0 w 956892"/>
                <a:gd name="connsiteY0" fmla="*/ 159485 h 4060031"/>
                <a:gd name="connsiteX1" fmla="*/ 159485 w 956892"/>
                <a:gd name="connsiteY1" fmla="*/ 0 h 4060031"/>
                <a:gd name="connsiteX2" fmla="*/ 797407 w 956892"/>
                <a:gd name="connsiteY2" fmla="*/ 0 h 4060031"/>
                <a:gd name="connsiteX3" fmla="*/ 956892 w 956892"/>
                <a:gd name="connsiteY3" fmla="*/ 159485 h 4060031"/>
                <a:gd name="connsiteX4" fmla="*/ 956892 w 956892"/>
                <a:gd name="connsiteY4" fmla="*/ 3900546 h 4060031"/>
                <a:gd name="connsiteX5" fmla="*/ 797407 w 956892"/>
                <a:gd name="connsiteY5" fmla="*/ 4060031 h 4060031"/>
                <a:gd name="connsiteX6" fmla="*/ 159485 w 956892"/>
                <a:gd name="connsiteY6" fmla="*/ 4060031 h 4060031"/>
                <a:gd name="connsiteX7" fmla="*/ 0 w 956892"/>
                <a:gd name="connsiteY7" fmla="*/ 3900546 h 4060031"/>
                <a:gd name="connsiteX8" fmla="*/ 0 w 956892"/>
                <a:gd name="connsiteY8" fmla="*/ 159485 h 406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6892" h="4060031">
                  <a:moveTo>
                    <a:pt x="0" y="159485"/>
                  </a:moveTo>
                  <a:cubicBezTo>
                    <a:pt x="0" y="71404"/>
                    <a:pt x="71404" y="0"/>
                    <a:pt x="159485" y="0"/>
                  </a:cubicBezTo>
                  <a:lnTo>
                    <a:pt x="797407" y="0"/>
                  </a:lnTo>
                  <a:cubicBezTo>
                    <a:pt x="885488" y="0"/>
                    <a:pt x="956892" y="71404"/>
                    <a:pt x="956892" y="159485"/>
                  </a:cubicBezTo>
                  <a:lnTo>
                    <a:pt x="956892" y="3900546"/>
                  </a:lnTo>
                  <a:cubicBezTo>
                    <a:pt x="956892" y="3988627"/>
                    <a:pt x="885488" y="4060031"/>
                    <a:pt x="797407" y="4060031"/>
                  </a:cubicBezTo>
                  <a:lnTo>
                    <a:pt x="159485" y="4060031"/>
                  </a:lnTo>
                  <a:cubicBezTo>
                    <a:pt x="71404" y="4060031"/>
                    <a:pt x="0" y="3988627"/>
                    <a:pt x="0" y="3900546"/>
                  </a:cubicBezTo>
                  <a:lnTo>
                    <a:pt x="0" y="159485"/>
                  </a:lnTo>
                  <a:close/>
                </a:path>
              </a:pathLst>
            </a:custGeom>
            <a:solidFill>
              <a:srgbClr val="E9626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wordArtVert" wrap="square" lIns="138152" tIns="92432" rIns="138152" bIns="92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kern="1200" dirty="0" smtClean="0"/>
                <a:t>MEDIANO PLAZO</a:t>
              </a:r>
              <a:endParaRPr lang="es-MX" sz="2400" kern="1200" dirty="0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2182968" y="3290071"/>
            <a:ext cx="5119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lphaUcPeriod"/>
            </a:pPr>
            <a:r>
              <a:rPr lang="es-MX" sz="1600" dirty="0" smtClean="0"/>
              <a:t>Integrar </a:t>
            </a:r>
            <a:r>
              <a:rPr lang="es-MX" sz="1600" dirty="0"/>
              <a:t>al Sistema Estatal de Planeación y </a:t>
            </a:r>
            <a:r>
              <a:rPr lang="es-MX" sz="1600" dirty="0" smtClean="0"/>
              <a:t>al Servicio </a:t>
            </a:r>
            <a:r>
              <a:rPr lang="es-MX" sz="1600" dirty="0"/>
              <a:t>Estatal de Información </a:t>
            </a:r>
            <a:r>
              <a:rPr lang="es-MX" sz="1600" dirty="0" err="1"/>
              <a:t>Georreferenciada</a:t>
            </a:r>
            <a:r>
              <a:rPr lang="es-MX" sz="1600" dirty="0"/>
              <a:t>, </a:t>
            </a:r>
            <a:r>
              <a:rPr lang="es-MX" sz="1600" dirty="0" err="1" smtClean="0"/>
              <a:t>MXSIG</a:t>
            </a:r>
            <a:r>
              <a:rPr lang="es-MX" sz="1600" dirty="0" smtClean="0"/>
              <a:t>,  inventario de </a:t>
            </a:r>
            <a:r>
              <a:rPr lang="es-MX" sz="1600" dirty="0"/>
              <a:t>proyectos </a:t>
            </a:r>
            <a:r>
              <a:rPr lang="es-MX" sz="1600" dirty="0" smtClean="0"/>
              <a:t>y bases de datos estadísticos sobre los </a:t>
            </a:r>
            <a:r>
              <a:rPr lang="es-MX" sz="1600" dirty="0"/>
              <a:t>temas relacionados con el Grupo de </a:t>
            </a:r>
            <a:r>
              <a:rPr lang="es-MX" sz="1600" dirty="0" smtClean="0"/>
              <a:t>Trabajo para facilitar el </a:t>
            </a:r>
            <a:r>
              <a:rPr lang="es-MX" sz="1600" dirty="0"/>
              <a:t>intercambio de información.</a:t>
            </a:r>
          </a:p>
        </p:txBody>
      </p:sp>
    </p:spTree>
    <p:extLst>
      <p:ext uri="{BB962C8B-B14F-4D97-AF65-F5344CB8AC3E}">
        <p14:creationId xmlns:p14="http://schemas.microsoft.com/office/powerpoint/2010/main" val="605759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4542"/>
            <a:ext cx="3214998" cy="74637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64542"/>
            <a:ext cx="5318975" cy="746377"/>
          </a:xfrm>
          <a:prstGeom prst="rect">
            <a:avLst/>
          </a:prstGeom>
          <a:solidFill>
            <a:srgbClr val="5D67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METAS A LARGO PLAZO</a:t>
            </a:r>
            <a:endParaRPr lang="es-MX" dirty="0"/>
          </a:p>
        </p:txBody>
      </p:sp>
      <p:grpSp>
        <p:nvGrpSpPr>
          <p:cNvPr id="5" name="Grupo 4"/>
          <p:cNvGrpSpPr/>
          <p:nvPr/>
        </p:nvGrpSpPr>
        <p:grpSpPr>
          <a:xfrm>
            <a:off x="1019904" y="1927017"/>
            <a:ext cx="7387530" cy="4060032"/>
            <a:chOff x="703305" y="1991411"/>
            <a:chExt cx="7387530" cy="4060032"/>
          </a:xfrm>
        </p:grpSpPr>
        <p:sp>
          <p:nvSpPr>
            <p:cNvPr id="6" name="Forma libre 5"/>
            <p:cNvSpPr/>
            <p:nvPr/>
          </p:nvSpPr>
          <p:spPr>
            <a:xfrm>
              <a:off x="1711712" y="1991411"/>
              <a:ext cx="6379123" cy="4060031"/>
            </a:xfrm>
            <a:custGeom>
              <a:avLst/>
              <a:gdLst>
                <a:gd name="connsiteX0" fmla="*/ 0 w 6379123"/>
                <a:gd name="connsiteY0" fmla="*/ 507504 h 4060031"/>
                <a:gd name="connsiteX1" fmla="*/ 4349108 w 6379123"/>
                <a:gd name="connsiteY1" fmla="*/ 507504 h 4060031"/>
                <a:gd name="connsiteX2" fmla="*/ 4349108 w 6379123"/>
                <a:gd name="connsiteY2" fmla="*/ 0 h 4060031"/>
                <a:gd name="connsiteX3" fmla="*/ 6379123 w 6379123"/>
                <a:gd name="connsiteY3" fmla="*/ 2030016 h 4060031"/>
                <a:gd name="connsiteX4" fmla="*/ 4349108 w 6379123"/>
                <a:gd name="connsiteY4" fmla="*/ 4060031 h 4060031"/>
                <a:gd name="connsiteX5" fmla="*/ 4349108 w 6379123"/>
                <a:gd name="connsiteY5" fmla="*/ 3552527 h 4060031"/>
                <a:gd name="connsiteX6" fmla="*/ 0 w 6379123"/>
                <a:gd name="connsiteY6" fmla="*/ 3552527 h 4060031"/>
                <a:gd name="connsiteX7" fmla="*/ 0 w 6379123"/>
                <a:gd name="connsiteY7" fmla="*/ 507504 h 406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79123" h="4060031">
                  <a:moveTo>
                    <a:pt x="0" y="507504"/>
                  </a:moveTo>
                  <a:lnTo>
                    <a:pt x="4349108" y="507504"/>
                  </a:lnTo>
                  <a:lnTo>
                    <a:pt x="4349108" y="0"/>
                  </a:lnTo>
                  <a:lnTo>
                    <a:pt x="6379123" y="2030016"/>
                  </a:lnTo>
                  <a:lnTo>
                    <a:pt x="4349108" y="4060031"/>
                  </a:lnTo>
                  <a:lnTo>
                    <a:pt x="4349108" y="3552527"/>
                  </a:lnTo>
                  <a:lnTo>
                    <a:pt x="0" y="3552527"/>
                  </a:lnTo>
                  <a:lnTo>
                    <a:pt x="0" y="507504"/>
                  </a:lnTo>
                  <a:close/>
                </a:path>
              </a:pathLst>
            </a:custGeom>
            <a:solidFill>
              <a:srgbClr val="B9E1C8"/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518299" rIns="1533307" bIns="518299" numCol="1" spcCol="1270" anchor="ctr" anchorCtr="0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MX" sz="1700" kern="1200" dirty="0"/>
            </a:p>
          </p:txBody>
        </p:sp>
        <p:sp>
          <p:nvSpPr>
            <p:cNvPr id="7" name="Forma libre 6"/>
            <p:cNvSpPr/>
            <p:nvPr/>
          </p:nvSpPr>
          <p:spPr>
            <a:xfrm>
              <a:off x="703305" y="1991412"/>
              <a:ext cx="956892" cy="4060031"/>
            </a:xfrm>
            <a:custGeom>
              <a:avLst/>
              <a:gdLst>
                <a:gd name="connsiteX0" fmla="*/ 0 w 956892"/>
                <a:gd name="connsiteY0" fmla="*/ 159485 h 4060031"/>
                <a:gd name="connsiteX1" fmla="*/ 159485 w 956892"/>
                <a:gd name="connsiteY1" fmla="*/ 0 h 4060031"/>
                <a:gd name="connsiteX2" fmla="*/ 797407 w 956892"/>
                <a:gd name="connsiteY2" fmla="*/ 0 h 4060031"/>
                <a:gd name="connsiteX3" fmla="*/ 956892 w 956892"/>
                <a:gd name="connsiteY3" fmla="*/ 159485 h 4060031"/>
                <a:gd name="connsiteX4" fmla="*/ 956892 w 956892"/>
                <a:gd name="connsiteY4" fmla="*/ 3900546 h 4060031"/>
                <a:gd name="connsiteX5" fmla="*/ 797407 w 956892"/>
                <a:gd name="connsiteY5" fmla="*/ 4060031 h 4060031"/>
                <a:gd name="connsiteX6" fmla="*/ 159485 w 956892"/>
                <a:gd name="connsiteY6" fmla="*/ 4060031 h 4060031"/>
                <a:gd name="connsiteX7" fmla="*/ 0 w 956892"/>
                <a:gd name="connsiteY7" fmla="*/ 3900546 h 4060031"/>
                <a:gd name="connsiteX8" fmla="*/ 0 w 956892"/>
                <a:gd name="connsiteY8" fmla="*/ 159485 h 406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6892" h="4060031">
                  <a:moveTo>
                    <a:pt x="0" y="159485"/>
                  </a:moveTo>
                  <a:cubicBezTo>
                    <a:pt x="0" y="71404"/>
                    <a:pt x="71404" y="0"/>
                    <a:pt x="159485" y="0"/>
                  </a:cubicBezTo>
                  <a:lnTo>
                    <a:pt x="797407" y="0"/>
                  </a:lnTo>
                  <a:cubicBezTo>
                    <a:pt x="885488" y="0"/>
                    <a:pt x="956892" y="71404"/>
                    <a:pt x="956892" y="159485"/>
                  </a:cubicBezTo>
                  <a:lnTo>
                    <a:pt x="956892" y="3900546"/>
                  </a:lnTo>
                  <a:cubicBezTo>
                    <a:pt x="956892" y="3988627"/>
                    <a:pt x="885488" y="4060031"/>
                    <a:pt x="797407" y="4060031"/>
                  </a:cubicBezTo>
                  <a:lnTo>
                    <a:pt x="159485" y="4060031"/>
                  </a:lnTo>
                  <a:cubicBezTo>
                    <a:pt x="71404" y="4060031"/>
                    <a:pt x="0" y="3988627"/>
                    <a:pt x="0" y="3900546"/>
                  </a:cubicBezTo>
                  <a:lnTo>
                    <a:pt x="0" y="159485"/>
                  </a:lnTo>
                  <a:close/>
                </a:path>
              </a:pathLst>
            </a:custGeom>
            <a:solidFill>
              <a:srgbClr val="179A4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wordArtVert" wrap="square" lIns="138152" tIns="92432" rIns="138152" bIns="92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kern="1200" dirty="0" smtClean="0"/>
                <a:t>LARGO PLAZO</a:t>
              </a:r>
              <a:endParaRPr lang="es-MX" sz="2400" kern="1200" dirty="0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2195846" y="2864040"/>
            <a:ext cx="5106473" cy="220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s-MX" sz="1600" dirty="0">
                <a:ea typeface="Calibri" panose="020F0502020204030204" pitchFamily="34" charset="0"/>
                <a:cs typeface="Times New Roman" panose="02020603050405020304" pitchFamily="18" charset="0"/>
              </a:rPr>
              <a:t>Consolidar el </a:t>
            </a:r>
            <a:r>
              <a:rPr lang="es-MX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Sistema </a:t>
            </a:r>
            <a:r>
              <a:rPr lang="es-MX" sz="1600" dirty="0">
                <a:ea typeface="Calibri" panose="020F0502020204030204" pitchFamily="34" charset="0"/>
                <a:cs typeface="Times New Roman" panose="02020603050405020304" pitchFamily="18" charset="0"/>
              </a:rPr>
              <a:t>Estatal de </a:t>
            </a:r>
            <a:r>
              <a:rPr lang="es-MX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Planeación como  una plataforma </a:t>
            </a:r>
            <a:r>
              <a:rPr lang="es-MX" sz="1600" dirty="0">
                <a:ea typeface="Calibri" panose="020F0502020204030204" pitchFamily="34" charset="0"/>
                <a:cs typeface="Times New Roman" panose="02020603050405020304" pitchFamily="18" charset="0"/>
              </a:rPr>
              <a:t>integradora y vinculatoria </a:t>
            </a:r>
            <a:r>
              <a:rPr lang="es-MX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MX" sz="1600" dirty="0">
                <a:ea typeface="Calibri" panose="020F0502020204030204" pitchFamily="34" charset="0"/>
                <a:cs typeface="Times New Roman" panose="02020603050405020304" pitchFamily="18" charset="0"/>
              </a:rPr>
              <a:t>facilite el intercambio de información con los otros grupos de trabajo.  </a:t>
            </a:r>
            <a:endParaRPr lang="es-MX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s-MX" sz="1600" dirty="0" smtClean="0"/>
              <a:t>Fortalecer la actualización del Servicio </a:t>
            </a:r>
            <a:r>
              <a:rPr lang="es-MX" sz="1600" dirty="0"/>
              <a:t>Estatal de Información </a:t>
            </a:r>
            <a:r>
              <a:rPr lang="es-MX" sz="1600" dirty="0" err="1"/>
              <a:t>Georreferenciada</a:t>
            </a:r>
            <a:r>
              <a:rPr lang="es-MX" sz="1600" dirty="0"/>
              <a:t>, </a:t>
            </a:r>
            <a:r>
              <a:rPr lang="es-MX" sz="1600" dirty="0" err="1"/>
              <a:t>MXSIG</a:t>
            </a:r>
            <a:r>
              <a:rPr lang="es-MX" sz="1600" dirty="0"/>
              <a:t>,</a:t>
            </a:r>
            <a:r>
              <a:rPr lang="es-MX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 través de la  información de los </a:t>
            </a:r>
            <a:r>
              <a:rPr lang="es-MX" sz="1600" dirty="0">
                <a:ea typeface="Calibri" panose="020F0502020204030204" pitchFamily="34" charset="0"/>
                <a:cs typeface="Times New Roman" panose="02020603050405020304" pitchFamily="18" charset="0"/>
              </a:rPr>
              <a:t>grupos de trabajo. </a:t>
            </a:r>
            <a:endParaRPr lang="es-MX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093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2432</TotalTime>
  <Words>319</Words>
  <Application>Microsoft Office PowerPoint</Application>
  <PresentationFormat>Presentación en pantalla (4:3)</PresentationFormat>
  <Paragraphs>42</Paragraphs>
  <Slides>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Gotham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Ing. Jose Clemente Beltran Castro</dc:creator>
  <cp:lastModifiedBy>Ing. Jose Clemente Beltran Castro</cp:lastModifiedBy>
  <cp:revision>29</cp:revision>
  <cp:lastPrinted>2016-06-22T03:57:45Z</cp:lastPrinted>
  <dcterms:created xsi:type="dcterms:W3CDTF">2016-04-29T15:45:16Z</dcterms:created>
  <dcterms:modified xsi:type="dcterms:W3CDTF">2016-06-22T15:06:21Z</dcterms:modified>
</cp:coreProperties>
</file>